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733" r:id="rId1"/>
    <p:sldMasterId id="2147483734" r:id="rId2"/>
    <p:sldMasterId id="2147483735" r:id="rId3"/>
  </p:sldMasterIdLst>
  <p:notesMasterIdLst>
    <p:notesMasterId r:id="rId26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77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63" r:id="rId23"/>
    <p:sldId id="264" r:id="rId24"/>
    <p:sldId id="265" r:id="rId25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5533">
          <p15:clr>
            <a:srgbClr val="A4A3A4"/>
          </p15:clr>
        </p15:guide>
        <p15:guide id="2" pos="397">
          <p15:clr>
            <a:srgbClr val="9AA0A6"/>
          </p15:clr>
        </p15:guide>
        <p15:guide id="3" orient="horz" pos="3240">
          <p15:clr>
            <a:srgbClr val="9AA0A6"/>
          </p15:clr>
        </p15:guide>
        <p15:guide id="4" orient="horz">
          <p15:clr>
            <a:srgbClr val="747775"/>
          </p15:clr>
        </p15:guide>
        <p15:guide id="5" orient="horz" pos="510">
          <p15:clr>
            <a:srgbClr val="747775"/>
          </p15:clr>
        </p15:guide>
        <p15:guide id="6" pos="102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AADC2D7-ECF1-4BB5-8AF0-75004E8FB79E}">
  <a:tblStyle styleId="{3AADC2D7-ECF1-4BB5-8AF0-75004E8FB79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4" d="100"/>
          <a:sy n="144" d="100"/>
        </p:scale>
        <p:origin x="654" y="114"/>
      </p:cViewPr>
      <p:guideLst>
        <p:guide pos="5533"/>
        <p:guide pos="397"/>
        <p:guide orient="horz" pos="3240"/>
        <p:guide orient="horz"/>
        <p:guide orient="horz" pos="510"/>
        <p:guide pos="102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30f7d84ce1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30f7d84ce1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3104438fcaf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3104438fcaf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30f7d84ce1d_0_3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30f7d84ce1d_0_3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30f7d84ce1d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30f7d84ce1d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de823becd0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de823becd0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30f7d84ce1d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30f7d84ce1d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f98075b259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f98075b259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f98075b259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f98075b259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3003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f98075b259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f98075b259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l="99" r="99"/>
          <a:stretch/>
        </p:blipFill>
        <p:spPr>
          <a:xfrm>
            <a:off x="-17925" y="-10075"/>
            <a:ext cx="9194726" cy="518215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8293200" cy="48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944650" y="1769200"/>
            <a:ext cx="7379700" cy="23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1">
  <p:cSld name="CUSTOM_2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2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12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2">
  <p:cSld name="CUSTOM_2_1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ourier New"/>
              <a:buNone/>
              <a:defRPr sz="1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1">
  <p:cSld name="CUSTOM_4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ubTitle" idx="1"/>
          </p:nvPr>
        </p:nvSpPr>
        <p:spPr>
          <a:xfrm>
            <a:off x="544050" y="1350425"/>
            <a:ext cx="5316300" cy="9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14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subTitle" idx="2"/>
          </p:nvPr>
        </p:nvSpPr>
        <p:spPr>
          <a:xfrm>
            <a:off x="795050" y="2220038"/>
            <a:ext cx="7568100" cy="23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2">
  <p:cSld name="CUSTOM_4_1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5"/>
          <p:cNvSpPr/>
          <p:nvPr/>
        </p:nvSpPr>
        <p:spPr>
          <a:xfrm>
            <a:off x="362300" y="1384249"/>
            <a:ext cx="4748700" cy="33933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subTitle" idx="1"/>
          </p:nvPr>
        </p:nvSpPr>
        <p:spPr>
          <a:xfrm>
            <a:off x="500550" y="1474819"/>
            <a:ext cx="44286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subTitle" idx="2"/>
          </p:nvPr>
        </p:nvSpPr>
        <p:spPr>
          <a:xfrm>
            <a:off x="5555275" y="1474819"/>
            <a:ext cx="3151200" cy="32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лок текст + картинка" type="title">
  <p:cSld name="TITLE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 txBox="1">
            <a:spLocks noGrp="1"/>
          </p:cNvSpPr>
          <p:nvPr>
            <p:ph type="title"/>
          </p:nvPr>
        </p:nvSpPr>
        <p:spPr>
          <a:xfrm>
            <a:off x="495300" y="1493850"/>
            <a:ext cx="4424100" cy="215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pic>
        <p:nvPicPr>
          <p:cNvPr id="71" name="Google Shape;71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283625" y="843000"/>
            <a:ext cx="3457500" cy="34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47">
          <p15:clr>
            <a:srgbClr val="E46962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Цитата, фон градиент" type="secHead">
  <p:cSld name="SECTION_HEADER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>
            <a:spLocks noGrp="1"/>
          </p:cNvSpPr>
          <p:nvPr>
            <p:ph type="title"/>
          </p:nvPr>
        </p:nvSpPr>
        <p:spPr>
          <a:xfrm>
            <a:off x="604350" y="1999200"/>
            <a:ext cx="7935300" cy="11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4" name="Google Shape;74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этапы процесса">
  <p:cSld name="CUSTOM_5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9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77" name="Google Shape;77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22851" y="1821363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78" name="Google Shape;7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8289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79" name="Google Shape;7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7615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80" name="Google Shape;80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47001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sp>
        <p:nvSpPr>
          <p:cNvPr id="81" name="Google Shape;81;p19"/>
          <p:cNvSpPr txBox="1"/>
          <p:nvPr/>
        </p:nvSpPr>
        <p:spPr>
          <a:xfrm>
            <a:off x="121300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1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" name="Google Shape;82;p19"/>
          <p:cNvSpPr txBox="1"/>
          <p:nvPr/>
        </p:nvSpPr>
        <p:spPr>
          <a:xfrm>
            <a:off x="3058443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2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" name="Google Shape;83;p19"/>
          <p:cNvSpPr txBox="1"/>
          <p:nvPr/>
        </p:nvSpPr>
        <p:spPr>
          <a:xfrm>
            <a:off x="4817770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3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" name="Google Shape;84;p19"/>
          <p:cNvSpPr txBox="1"/>
          <p:nvPr/>
        </p:nvSpPr>
        <p:spPr>
          <a:xfrm>
            <a:off x="663715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4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" name="Google Shape;85;p19"/>
          <p:cNvSpPr txBox="1"/>
          <p:nvPr/>
        </p:nvSpPr>
        <p:spPr>
          <a:xfrm>
            <a:off x="982906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" name="Google Shape;86;p19"/>
          <p:cNvSpPr txBox="1"/>
          <p:nvPr/>
        </p:nvSpPr>
        <p:spPr>
          <a:xfrm>
            <a:off x="2828343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" name="Google Shape;87;p19"/>
          <p:cNvSpPr txBox="1"/>
          <p:nvPr/>
        </p:nvSpPr>
        <p:spPr>
          <a:xfrm>
            <a:off x="4587670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" name="Google Shape;88;p19"/>
          <p:cNvSpPr txBox="1"/>
          <p:nvPr/>
        </p:nvSpPr>
        <p:spPr>
          <a:xfrm>
            <a:off x="6407056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писок в 2 колонки ">
  <p:cSld name="CUSTOM_8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0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aphicFrame>
        <p:nvGraphicFramePr>
          <p:cNvPr id="91" name="Google Shape;91;p20"/>
          <p:cNvGraphicFramePr/>
          <p:nvPr/>
        </p:nvGraphicFramePr>
        <p:xfrm>
          <a:off x="655650" y="1745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{3AADC2D7-ECF1-4BB5-8AF0-75004E8FB79E}</a:tableStyleId>
              </a:tblPr>
              <a:tblGrid>
                <a:gridCol w="3800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1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9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" sz="17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 Описание эксперимента</a:t>
                      </a:r>
                      <a:r>
                        <a:rPr lang="ru" sz="1700" b="1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" sz="17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 Технические детали</a:t>
                      </a:r>
                      <a:endParaRPr sz="17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175">
                <a:tc>
                  <a:txBody>
                    <a:bodyPr/>
                    <a:lstStyle/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Гипотеза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Целевая аудитория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Ожидаемый результат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3175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Roboto"/>
                        <a:buChar char="●"/>
                      </a:pPr>
                      <a:r>
                        <a:rPr lang="ru" sz="17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Реализация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Настройки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Метрики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сылка на источник" type="twoColTx">
  <p:cSld name="TITLE_AND_TWO_COLUMNS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1"/>
          <p:cNvSpPr txBox="1"/>
          <p:nvPr/>
        </p:nvSpPr>
        <p:spPr>
          <a:xfrm>
            <a:off x="556300" y="4554000"/>
            <a:ext cx="4239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добавьте ссылку на источник</a:t>
            </a:r>
            <a:endParaRPr sz="1100">
              <a:solidFill>
                <a:srgbClr val="013D8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елый слайд + заголовок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500550" y="1784775"/>
            <a:ext cx="7935300" cy="11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подтемой">
  <p:cSld name="MAIN_POINT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2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аблица ">
  <p:cSld name="CUSTOM_1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aphicFrame>
        <p:nvGraphicFramePr>
          <p:cNvPr id="98" name="Google Shape;98;p23"/>
          <p:cNvGraphicFramePr/>
          <p:nvPr/>
        </p:nvGraphicFramePr>
        <p:xfrm>
          <a:off x="608700" y="1593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{3AADC2D7-ECF1-4BB5-8AF0-75004E8FB79E}</a:tableStyleId>
              </a:tblPr>
              <a:tblGrid>
                <a:gridCol w="395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3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84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77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061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>
                        <a:solidFill>
                          <a:srgbClr val="4811C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плашки + иллюстрация">
  <p:cSld name="SECTION_TITLE_AND_DESCRIPTION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01" name="Google Shape;101;p24"/>
          <p:cNvSpPr/>
          <p:nvPr/>
        </p:nvSpPr>
        <p:spPr>
          <a:xfrm>
            <a:off x="791625" y="1039150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2" name="Google Shape;102;p24"/>
          <p:cNvSpPr/>
          <p:nvPr/>
        </p:nvSpPr>
        <p:spPr>
          <a:xfrm>
            <a:off x="791625" y="1904882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3" name="Google Shape;103;p24"/>
          <p:cNvSpPr/>
          <p:nvPr/>
        </p:nvSpPr>
        <p:spPr>
          <a:xfrm>
            <a:off x="791625" y="2770607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" name="Google Shape;104;p24"/>
          <p:cNvSpPr/>
          <p:nvPr/>
        </p:nvSpPr>
        <p:spPr>
          <a:xfrm>
            <a:off x="791625" y="3636339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5" name="Google Shape;105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533900" y="1409075"/>
            <a:ext cx="2468700" cy="24687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блока">
  <p:cSld name="CUSTOM_7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6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6"/>
          <p:cNvSpPr/>
          <p:nvPr/>
        </p:nvSpPr>
        <p:spPr>
          <a:xfrm>
            <a:off x="932713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" name="Google Shape;111;p26"/>
          <p:cNvSpPr/>
          <p:nvPr/>
        </p:nvSpPr>
        <p:spPr>
          <a:xfrm>
            <a:off x="3436420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" name="Google Shape;112;p26"/>
          <p:cNvSpPr/>
          <p:nvPr/>
        </p:nvSpPr>
        <p:spPr>
          <a:xfrm>
            <a:off x="5940127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" name="Google Shape;113;p26"/>
          <p:cNvSpPr txBox="1"/>
          <p:nvPr/>
        </p:nvSpPr>
        <p:spPr>
          <a:xfrm>
            <a:off x="1073575" y="2074863"/>
            <a:ext cx="1846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 sz="1100"/>
          </a:p>
        </p:txBody>
      </p:sp>
      <p:sp>
        <p:nvSpPr>
          <p:cNvPr id="114" name="Google Shape;114;p26"/>
          <p:cNvSpPr txBox="1"/>
          <p:nvPr/>
        </p:nvSpPr>
        <p:spPr>
          <a:xfrm>
            <a:off x="3530920" y="2074863"/>
            <a:ext cx="1938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/>
          </a:p>
        </p:txBody>
      </p:sp>
      <p:sp>
        <p:nvSpPr>
          <p:cNvPr id="115" name="Google Shape;115;p26"/>
          <p:cNvSpPr txBox="1"/>
          <p:nvPr/>
        </p:nvSpPr>
        <p:spPr>
          <a:xfrm>
            <a:off x="6080975" y="2074863"/>
            <a:ext cx="1938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пределение" type="title">
  <p:cSld name="TITLE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8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7710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2" name="Google Shape;122;p28"/>
          <p:cNvSpPr txBox="1"/>
          <p:nvPr/>
        </p:nvSpPr>
        <p:spPr>
          <a:xfrm>
            <a:off x="549614" y="1802270"/>
            <a:ext cx="7636200" cy="31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b="1">
                <a:solidFill>
                  <a:srgbClr val="9857F3"/>
                </a:solidFill>
                <a:latin typeface="Roboto"/>
                <a:ea typeface="Roboto"/>
                <a:cs typeface="Roboto"/>
                <a:sym typeface="Roboto"/>
              </a:rPr>
              <a:t>Определение</a:t>
            </a:r>
            <a:r>
              <a:rPr lang="ru" sz="24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– </a:t>
            </a:r>
            <a:r>
              <a:rPr lang="ru" sz="2400"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их типов данных, соглашений об именовании и правил проверки целостностей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жный тезис крупным шрифтом " type="secHead">
  <p:cSld name="SECTION_HEADER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9"/>
          <p:cNvSpPr txBox="1">
            <a:spLocks noGrp="1"/>
          </p:cNvSpPr>
          <p:nvPr>
            <p:ph type="title"/>
          </p:nvPr>
        </p:nvSpPr>
        <p:spPr>
          <a:xfrm>
            <a:off x="500550" y="1940306"/>
            <a:ext cx="79353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25" name="Google Shape;125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кст + картинка" type="tx">
  <p:cSld name="TITLE_AND_BODY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28" name="Google Shape;128;p30"/>
          <p:cNvSpPr txBox="1"/>
          <p:nvPr/>
        </p:nvSpPr>
        <p:spPr>
          <a:xfrm>
            <a:off x="630550" y="1572900"/>
            <a:ext cx="3906300" cy="17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3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Главная мысль </a:t>
            </a:r>
            <a:endParaRPr sz="33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3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слайда, тезис, определение</a:t>
            </a:r>
            <a:endParaRPr sz="33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9" name="Google Shape;129;p30"/>
          <p:cNvPicPr preferRelativeResize="0"/>
          <p:nvPr/>
        </p:nvPicPr>
        <p:blipFill rotWithShape="1">
          <a:blip r:embed="rId2">
            <a:alphaModFix/>
          </a:blip>
          <a:srcRect t="10742" b="10734"/>
          <a:stretch/>
        </p:blipFill>
        <p:spPr>
          <a:xfrm>
            <a:off x="5581050" y="867901"/>
            <a:ext cx="2868000" cy="3118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TITLE_AND_TWO_COLUMNS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ш макет 1">
  <p:cSld name="CUSTOM_5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себе">
  <p:cSld name="CUSTOM_1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3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34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38" name="Google Shape;138;p34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139" name="Google Shape;139;p34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140" name="Google Shape;140;p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6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1">
  <p:cSld name="CUSTOM_2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7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37"/>
          <p:cNvSpPr/>
          <p:nvPr/>
        </p:nvSpPr>
        <p:spPr>
          <a:xfrm>
            <a:off x="606200" y="1441163"/>
            <a:ext cx="7938600" cy="35649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37"/>
          <p:cNvSpPr txBox="1">
            <a:spLocks noGrp="1"/>
          </p:cNvSpPr>
          <p:nvPr>
            <p:ph type="subTitle" idx="1"/>
          </p:nvPr>
        </p:nvSpPr>
        <p:spPr>
          <a:xfrm>
            <a:off x="743675" y="1496071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2">
  <p:cSld name="CUSTOM_2_1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8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1">
  <p:cSld name="CUSTOM_4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9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39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2">
  <p:cSld name="CUSTOM_4_1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40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40"/>
          <p:cNvSpPr/>
          <p:nvPr/>
        </p:nvSpPr>
        <p:spPr>
          <a:xfrm>
            <a:off x="362300" y="1364963"/>
            <a:ext cx="4748700" cy="35649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40"/>
          <p:cNvSpPr txBox="1">
            <a:spLocks noGrp="1"/>
          </p:cNvSpPr>
          <p:nvPr>
            <p:ph type="subTitle" idx="1"/>
          </p:nvPr>
        </p:nvSpPr>
        <p:spPr>
          <a:xfrm>
            <a:off x="500550" y="1474819"/>
            <a:ext cx="44286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158" name="Google Shape;158;p40"/>
          <p:cNvSpPr txBox="1">
            <a:spLocks noGrp="1"/>
          </p:cNvSpPr>
          <p:nvPr>
            <p:ph type="subTitle" idx="2"/>
          </p:nvPr>
        </p:nvSpPr>
        <p:spPr>
          <a:xfrm>
            <a:off x="5555275" y="1474819"/>
            <a:ext cx="3151200" cy="32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>
  <p:cSld name="TITLE_AND_BODY_1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41"/>
          <p:cNvSpPr txBox="1">
            <a:spLocks noGrp="1"/>
          </p:cNvSpPr>
          <p:nvPr>
            <p:ph type="title"/>
          </p:nvPr>
        </p:nvSpPr>
        <p:spPr>
          <a:xfrm>
            <a:off x="500550" y="1783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41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238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162" name="Google Shape;162;p4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ш макет 1">
  <p:cSld name="CUSTOM_5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42"/>
          <p:cNvSpPr txBox="1">
            <a:spLocks noGrp="1"/>
          </p:cNvSpPr>
          <p:nvPr>
            <p:ph type="title"/>
          </p:nvPr>
        </p:nvSpPr>
        <p:spPr>
          <a:xfrm>
            <a:off x="500550" y="2545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238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43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0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-синий">
  <p:cSld name="MAIN_POINT_2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4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19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6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sz="1500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subTitle" idx="2"/>
          </p:nvPr>
        </p:nvSpPr>
        <p:spPr>
          <a:xfrm>
            <a:off x="3135425" y="2978831"/>
            <a:ext cx="58563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sz="1500" b="1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ubTitle" idx="3"/>
          </p:nvPr>
        </p:nvSpPr>
        <p:spPr>
          <a:xfrm>
            <a:off x="3135425" y="3278981"/>
            <a:ext cx="5856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ubTitle" idx="4"/>
          </p:nvPr>
        </p:nvSpPr>
        <p:spPr>
          <a:xfrm>
            <a:off x="3135425" y="3662550"/>
            <a:ext cx="58563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31" name="Google Shape;31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себе">
  <p:cSld name="CUSTOM_1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ubTitle" idx="1"/>
          </p:nvPr>
        </p:nvSpPr>
        <p:spPr>
          <a:xfrm>
            <a:off x="3891775" y="1716281"/>
            <a:ext cx="43917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600"/>
              <a:buNone/>
              <a:defRPr sz="1600" b="1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subTitle" idx="2"/>
          </p:nvPr>
        </p:nvSpPr>
        <p:spPr>
          <a:xfrm>
            <a:off x="3891775" y="2252801"/>
            <a:ext cx="5095200" cy="25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7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41.xml"/><Relationship Id="rId2" Type="http://schemas.openxmlformats.org/officeDocument/2006/relationships/slideLayout" Target="../slideLayouts/slideLayout26.xml"/><Relationship Id="rId16" Type="http://schemas.openxmlformats.org/officeDocument/2006/relationships/slideLayout" Target="../slideLayouts/slideLayout40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34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6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2">
            <a:alphaModFix/>
          </a:blip>
          <a:stretch>
            <a:fillRect/>
          </a:stretch>
        </a:blip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○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○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8" name="Google Shape;68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9">
            <a:alphaModFix/>
          </a:blip>
          <a:stretch>
            <a:fillRect/>
          </a:stretch>
        </a:blip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7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8" name="Google Shape;118;p27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9" name="Google Shape;119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  <p:sldLayoutId id="2147483687" r:id="rId16"/>
    <p:sldLayoutId id="2147483688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Google Shape;372;p92"/>
          <p:cNvPicPr preferRelativeResize="0"/>
          <p:nvPr/>
        </p:nvPicPr>
        <p:blipFill rotWithShape="1">
          <a:blip r:embed="rId3">
            <a:alphaModFix/>
          </a:blip>
          <a:srcRect t="5495" b="38716"/>
          <a:stretch/>
        </p:blipFill>
        <p:spPr>
          <a:xfrm>
            <a:off x="-75950" y="0"/>
            <a:ext cx="92199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92"/>
          <p:cNvSpPr/>
          <p:nvPr/>
        </p:nvSpPr>
        <p:spPr>
          <a:xfrm>
            <a:off x="433125" y="553500"/>
            <a:ext cx="4161600" cy="415500"/>
          </a:xfrm>
          <a:prstGeom prst="roundRect">
            <a:avLst>
              <a:gd name="adj" fmla="val 16667"/>
            </a:avLst>
          </a:prstGeom>
          <a:solidFill>
            <a:srgbClr val="740FB4"/>
          </a:solidFill>
          <a:ln>
            <a:noFill/>
          </a:ln>
          <a:effectLst>
            <a:outerShdw blurRad="200025" dist="28575" dir="5400000" algn="bl" rotWithShape="0">
              <a:srgbClr val="000000">
                <a:alpha val="28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4" name="Google Shape;374;p92"/>
          <p:cNvSpPr txBox="1"/>
          <p:nvPr/>
        </p:nvSpPr>
        <p:spPr>
          <a:xfrm>
            <a:off x="433125" y="1890725"/>
            <a:ext cx="7584300" cy="2893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ru-RU" sz="4400" dirty="0"/>
              <a:t>Организация учета бесплатной передачи образцов продукции </a:t>
            </a:r>
            <a:endParaRPr lang="ru-RU" sz="4400" dirty="0" smtClean="0"/>
          </a:p>
          <a:p>
            <a:pPr lvl="0"/>
            <a:r>
              <a:rPr lang="ru-RU" sz="4400" dirty="0" smtClean="0"/>
              <a:t>другим </a:t>
            </a:r>
            <a:r>
              <a:rPr lang="ru-RU" sz="4400" dirty="0"/>
              <a:t>компаниям</a:t>
            </a:r>
            <a:endParaRPr sz="4100" b="1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5" name="Google Shape;375;p92"/>
          <p:cNvSpPr txBox="1"/>
          <p:nvPr/>
        </p:nvSpPr>
        <p:spPr>
          <a:xfrm>
            <a:off x="572150" y="545821"/>
            <a:ext cx="4341300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ru-RU" sz="1600" dirty="0">
                <a:solidFill>
                  <a:schemeClr val="bg1"/>
                </a:solidFill>
              </a:rPr>
              <a:t>Архитектор 1С </a:t>
            </a:r>
            <a:endParaRPr sz="1500" dirty="0">
              <a:solidFill>
                <a:schemeClr val="bg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76" name="Google Shape;376;p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13700" y="268875"/>
            <a:ext cx="822175" cy="28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9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08125" y="2113144"/>
            <a:ext cx="1787901" cy="2849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430;p98"/>
          <p:cNvSpPr txBox="1">
            <a:spLocks noGrp="1"/>
          </p:cNvSpPr>
          <p:nvPr>
            <p:ph type="title"/>
          </p:nvPr>
        </p:nvSpPr>
        <p:spPr>
          <a:xfrm>
            <a:off x="622852" y="330724"/>
            <a:ext cx="2352261" cy="10541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2500" dirty="0">
                <a:solidFill>
                  <a:srgbClr val="0070C0"/>
                </a:solidFill>
              </a:rPr>
              <a:t>Контейнер-диаграмма</a:t>
            </a:r>
            <a:endParaRPr sz="2500" dirty="0">
              <a:solidFill>
                <a:srgbClr val="0070C0"/>
              </a:solidFill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5113" y="165652"/>
            <a:ext cx="5754488" cy="4850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873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430;p98"/>
          <p:cNvSpPr txBox="1">
            <a:spLocks noGrp="1"/>
          </p:cNvSpPr>
          <p:nvPr>
            <p:ph type="title"/>
          </p:nvPr>
        </p:nvSpPr>
        <p:spPr>
          <a:xfrm>
            <a:off x="622852" y="330724"/>
            <a:ext cx="2199861" cy="10541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2500" dirty="0" smtClean="0">
                <a:solidFill>
                  <a:srgbClr val="0070C0"/>
                </a:solidFill>
              </a:rPr>
              <a:t>Компонент-диаграмма</a:t>
            </a:r>
            <a:endParaRPr sz="2500" dirty="0">
              <a:solidFill>
                <a:srgbClr val="0070C0"/>
              </a:soli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3077" y="0"/>
            <a:ext cx="345671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71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30;p98"/>
          <p:cNvSpPr txBox="1">
            <a:spLocks noGrp="1"/>
          </p:cNvSpPr>
          <p:nvPr>
            <p:ph type="title"/>
          </p:nvPr>
        </p:nvSpPr>
        <p:spPr>
          <a:xfrm>
            <a:off x="622852" y="330723"/>
            <a:ext cx="7924799" cy="55054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sz="2500" dirty="0" smtClean="0">
                <a:solidFill>
                  <a:srgbClr val="0070C0"/>
                </a:solidFill>
              </a:rPr>
              <a:t>Документ Заявка создается клиентом</a:t>
            </a:r>
            <a:endParaRPr sz="2500" dirty="0">
              <a:solidFill>
                <a:srgbClr val="0070C0"/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53" y="881270"/>
            <a:ext cx="6504084" cy="4161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055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30;p98"/>
          <p:cNvSpPr txBox="1">
            <a:spLocks noGrp="1"/>
          </p:cNvSpPr>
          <p:nvPr>
            <p:ph type="title"/>
          </p:nvPr>
        </p:nvSpPr>
        <p:spPr>
          <a:xfrm>
            <a:off x="622851" y="330723"/>
            <a:ext cx="8209723" cy="55054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sz="2500" dirty="0" smtClean="0">
                <a:solidFill>
                  <a:srgbClr val="0070C0"/>
                </a:solidFill>
              </a:rPr>
              <a:t>Заявка летит в Кафку</a:t>
            </a:r>
            <a:endParaRPr sz="2500" dirty="0">
              <a:solidFill>
                <a:srgbClr val="0070C0"/>
              </a:solidFill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165" y="993914"/>
            <a:ext cx="8587409" cy="2146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045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30;p98"/>
          <p:cNvSpPr txBox="1">
            <a:spLocks noGrp="1"/>
          </p:cNvSpPr>
          <p:nvPr>
            <p:ph type="title"/>
          </p:nvPr>
        </p:nvSpPr>
        <p:spPr>
          <a:xfrm>
            <a:off x="622853" y="330723"/>
            <a:ext cx="8395252" cy="55054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sz="2500" dirty="0" smtClean="0">
                <a:solidFill>
                  <a:srgbClr val="0070C0"/>
                </a:solidFill>
              </a:rPr>
              <a:t>Документ Заказ создается при получении из Кафки</a:t>
            </a:r>
            <a:endParaRPr sz="2500" dirty="0">
              <a:solidFill>
                <a:srgbClr val="0070C0"/>
              </a:solidFill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246" y="881270"/>
            <a:ext cx="6440786" cy="4094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307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30;p98"/>
          <p:cNvSpPr txBox="1">
            <a:spLocks noGrp="1"/>
          </p:cNvSpPr>
          <p:nvPr>
            <p:ph type="title"/>
          </p:nvPr>
        </p:nvSpPr>
        <p:spPr>
          <a:xfrm>
            <a:off x="622851" y="330723"/>
            <a:ext cx="7692887" cy="55054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sz="2500" dirty="0" smtClean="0">
                <a:solidFill>
                  <a:srgbClr val="0070C0"/>
                </a:solidFill>
              </a:rPr>
              <a:t>Статус заказа после изменения летит в Кафку</a:t>
            </a:r>
            <a:endParaRPr sz="2500" dirty="0">
              <a:solidFill>
                <a:srgbClr val="0070C0"/>
              </a:soli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408" y="975057"/>
            <a:ext cx="8759687" cy="2623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094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30;p98"/>
          <p:cNvSpPr txBox="1">
            <a:spLocks noGrp="1"/>
          </p:cNvSpPr>
          <p:nvPr>
            <p:ph type="title"/>
          </p:nvPr>
        </p:nvSpPr>
        <p:spPr>
          <a:xfrm>
            <a:off x="622852" y="330723"/>
            <a:ext cx="8063948" cy="55054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sz="2500" dirty="0" smtClean="0">
                <a:solidFill>
                  <a:srgbClr val="0070C0"/>
                </a:solidFill>
              </a:rPr>
              <a:t>Статус заявки меняется при получении из Кафки </a:t>
            </a:r>
            <a:endParaRPr sz="2500" dirty="0">
              <a:solidFill>
                <a:srgbClr val="0070C0"/>
              </a:soli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53" y="881271"/>
            <a:ext cx="6664436" cy="4121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992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30;p98"/>
          <p:cNvSpPr txBox="1">
            <a:spLocks noGrp="1"/>
          </p:cNvSpPr>
          <p:nvPr>
            <p:ph type="title"/>
          </p:nvPr>
        </p:nvSpPr>
        <p:spPr>
          <a:xfrm>
            <a:off x="622852" y="330723"/>
            <a:ext cx="8063948" cy="55054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sz="2500" dirty="0" smtClean="0">
                <a:solidFill>
                  <a:srgbClr val="0070C0"/>
                </a:solidFill>
              </a:rPr>
              <a:t>Создается документ Передача товара</a:t>
            </a:r>
            <a:endParaRPr sz="2500" dirty="0">
              <a:solidFill>
                <a:srgbClr val="0070C0"/>
              </a:solidFill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52" y="821635"/>
            <a:ext cx="6585210" cy="4191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485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30;p98"/>
          <p:cNvSpPr txBox="1">
            <a:spLocks noGrp="1"/>
          </p:cNvSpPr>
          <p:nvPr>
            <p:ph type="title"/>
          </p:nvPr>
        </p:nvSpPr>
        <p:spPr>
          <a:xfrm>
            <a:off x="622852" y="330723"/>
            <a:ext cx="8063948" cy="55054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sz="2500" dirty="0" smtClean="0">
                <a:solidFill>
                  <a:srgbClr val="0070C0"/>
                </a:solidFill>
              </a:rPr>
              <a:t>Отчет Товары переданные</a:t>
            </a:r>
            <a:endParaRPr sz="2500" dirty="0">
              <a:solidFill>
                <a:srgbClr val="0070C0"/>
              </a:soli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52" y="881270"/>
            <a:ext cx="7897709" cy="3963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633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30;p98"/>
          <p:cNvSpPr txBox="1">
            <a:spLocks noGrp="1"/>
          </p:cNvSpPr>
          <p:nvPr>
            <p:ph type="title"/>
          </p:nvPr>
        </p:nvSpPr>
        <p:spPr>
          <a:xfrm>
            <a:off x="622852" y="330723"/>
            <a:ext cx="8063948" cy="55054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sz="2500" dirty="0" smtClean="0">
                <a:solidFill>
                  <a:srgbClr val="0070C0"/>
                </a:solidFill>
              </a:rPr>
              <a:t>Отчет Оценка производительности</a:t>
            </a:r>
            <a:endParaRPr sz="2500" dirty="0">
              <a:solidFill>
                <a:srgbClr val="0070C0"/>
              </a:solidFill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548" y="881270"/>
            <a:ext cx="6713791" cy="4147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816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93"/>
          <p:cNvSpPr txBox="1">
            <a:spLocks noGrp="1"/>
          </p:cNvSpPr>
          <p:nvPr>
            <p:ph type="title"/>
          </p:nvPr>
        </p:nvSpPr>
        <p:spPr>
          <a:xfrm>
            <a:off x="744125" y="1415974"/>
            <a:ext cx="7935300" cy="141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4000">
                <a:solidFill>
                  <a:schemeClr val="dk1"/>
                </a:solidFill>
              </a:rPr>
              <a:t>Меня хорошо видно</a:t>
            </a:r>
            <a:endParaRPr sz="4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>
                <a:solidFill>
                  <a:schemeClr val="dk1"/>
                </a:solidFill>
              </a:rPr>
              <a:t>&amp; слышно?</a:t>
            </a:r>
            <a:endParaRPr sz="4000">
              <a:solidFill>
                <a:schemeClr val="dk1"/>
              </a:solidFill>
            </a:endParaRPr>
          </a:p>
        </p:txBody>
      </p:sp>
      <p:pic>
        <p:nvPicPr>
          <p:cNvPr id="383" name="Google Shape;383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4062" y="3841075"/>
            <a:ext cx="545712" cy="54571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5575" y="3890890"/>
            <a:ext cx="537262" cy="5372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99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73607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400" dirty="0"/>
              <a:t>Выводы</a:t>
            </a:r>
            <a:endParaRPr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/>
          </a:p>
        </p:txBody>
      </p:sp>
      <p:graphicFrame>
        <p:nvGraphicFramePr>
          <p:cNvPr id="439" name="Google Shape;439;p99"/>
          <p:cNvGraphicFramePr/>
          <p:nvPr>
            <p:extLst>
              <p:ext uri="{D42A27DB-BD31-4B8C-83A1-F6EECF244321}">
                <p14:modId xmlns:p14="http://schemas.microsoft.com/office/powerpoint/2010/main" val="766335100"/>
              </p:ext>
            </p:extLst>
          </p:nvPr>
        </p:nvGraphicFramePr>
        <p:xfrm>
          <a:off x="952500" y="1252330"/>
          <a:ext cx="7239000" cy="3319669"/>
        </p:xfrm>
        <a:graphic>
          <a:graphicData uri="http://schemas.openxmlformats.org/drawingml/2006/table">
            <a:tbl>
              <a:tblPr>
                <a:noFill/>
                <a:tableStyleId>{3AADC2D7-ECF1-4BB5-8AF0-75004E8FB79E}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2946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600" b="1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dirty="0" smtClean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Удалось</a:t>
                      </a:r>
                      <a:r>
                        <a:rPr lang="ru-RU" sz="1600" baseline="0" dirty="0" smtClean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достичь все поставленные</a:t>
                      </a:r>
                      <a:r>
                        <a:rPr lang="ru-RU" sz="1600" dirty="0" smtClean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цели.</a:t>
                      </a:r>
                      <a:endParaRPr sz="16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85219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600" b="1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dirty="0" smtClean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Все задачи показались не</a:t>
                      </a:r>
                      <a:r>
                        <a:rPr lang="ru-RU" sz="1600" baseline="0" dirty="0" smtClean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очень сложным. </a:t>
                      </a:r>
                      <a:r>
                        <a:rPr lang="ru-RU" sz="1600" baseline="0" dirty="0" smtClean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Возникли трудности с Кафка, не сразу получилось получать сообщения. Но после экспериментов с параметрами удалось решить проблему.</a:t>
                      </a:r>
                      <a:endParaRPr sz="16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946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 smtClean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600" b="1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dirty="0" smtClean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Проект занял около 3-х</a:t>
                      </a:r>
                      <a:r>
                        <a:rPr lang="ru-RU" sz="1600" baseline="0" dirty="0" smtClean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дней</a:t>
                      </a:r>
                      <a:r>
                        <a:rPr lang="ru-RU" sz="1600" baseline="0" dirty="0" smtClean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. </a:t>
                      </a:r>
                      <a:endParaRPr lang="ru-RU" sz="1600" dirty="0" smtClean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7553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 smtClean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sz="1600" b="1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dirty="0" smtClean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Проект</a:t>
                      </a:r>
                      <a:r>
                        <a:rPr lang="ru-RU" sz="1600" baseline="0" dirty="0" smtClean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получился очень познавательным</a:t>
                      </a:r>
                      <a:r>
                        <a:rPr lang="ru-RU" sz="1600" baseline="0" dirty="0" smtClean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. Я получил опыт создания диаграммы на </a:t>
                      </a:r>
                      <a:r>
                        <a:rPr lang="en-US" sz="1600" baseline="0" dirty="0" err="1" smtClean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PlantUML</a:t>
                      </a:r>
                      <a:r>
                        <a:rPr lang="ru-RU" sz="1600" baseline="0" dirty="0" smtClean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, работы с брокером сообщений </a:t>
                      </a:r>
                      <a:r>
                        <a:rPr lang="en-US" sz="1600" baseline="0" dirty="0" smtClean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Kafka</a:t>
                      </a:r>
                      <a:r>
                        <a:rPr lang="ru-RU" sz="1600" baseline="0" dirty="0" smtClean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.</a:t>
                      </a:r>
                      <a:endParaRPr lang="ru-RU" sz="1600" dirty="0" smtClean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7" name="Google Shape;447;p100"/>
          <p:cNvPicPr preferRelativeResize="0"/>
          <p:nvPr/>
        </p:nvPicPr>
        <p:blipFill rotWithShape="1">
          <a:blip r:embed="rId3">
            <a:alphaModFix/>
          </a:blip>
          <a:srcRect l="10873" b="29922"/>
          <a:stretch/>
        </p:blipFill>
        <p:spPr>
          <a:xfrm>
            <a:off x="-75950" y="0"/>
            <a:ext cx="94087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Google Shape;448;p100"/>
          <p:cNvSpPr txBox="1"/>
          <p:nvPr/>
        </p:nvSpPr>
        <p:spPr>
          <a:xfrm>
            <a:off x="387050" y="1844625"/>
            <a:ext cx="75843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Вопросы и рекомендации</a:t>
            </a:r>
            <a:endParaRPr sz="45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9" name="Google Shape;449;p100"/>
          <p:cNvSpPr txBox="1"/>
          <p:nvPr/>
        </p:nvSpPr>
        <p:spPr>
          <a:xfrm>
            <a:off x="1214696" y="3061975"/>
            <a:ext cx="19275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есть вопросы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0" name="Google Shape;450;p100"/>
          <p:cNvSpPr txBox="1"/>
          <p:nvPr/>
        </p:nvSpPr>
        <p:spPr>
          <a:xfrm>
            <a:off x="4934996" y="3061975"/>
            <a:ext cx="2145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вопросов нет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1" name="Google Shape;451;p100"/>
          <p:cNvSpPr txBox="1"/>
          <p:nvPr/>
        </p:nvSpPr>
        <p:spPr>
          <a:xfrm>
            <a:off x="723000" y="2846425"/>
            <a:ext cx="4917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+</a:t>
            </a:r>
            <a:endParaRPr sz="4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2" name="Google Shape;452;p100"/>
          <p:cNvSpPr txBox="1"/>
          <p:nvPr/>
        </p:nvSpPr>
        <p:spPr>
          <a:xfrm>
            <a:off x="4443300" y="2846425"/>
            <a:ext cx="4917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– </a:t>
            </a:r>
            <a:endParaRPr sz="4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" name="Google Shape;460;p101"/>
          <p:cNvPicPr preferRelativeResize="0"/>
          <p:nvPr/>
        </p:nvPicPr>
        <p:blipFill rotWithShape="1">
          <a:blip r:embed="rId3">
            <a:alphaModFix/>
          </a:blip>
          <a:srcRect t="5495" b="38716"/>
          <a:stretch/>
        </p:blipFill>
        <p:spPr>
          <a:xfrm>
            <a:off x="-75950" y="0"/>
            <a:ext cx="92199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p101"/>
          <p:cNvSpPr txBox="1">
            <a:spLocks noGrp="1"/>
          </p:cNvSpPr>
          <p:nvPr>
            <p:ph type="title" idx="4294967295"/>
          </p:nvPr>
        </p:nvSpPr>
        <p:spPr>
          <a:xfrm>
            <a:off x="629000" y="1932525"/>
            <a:ext cx="7295100" cy="195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5000">
                <a:solidFill>
                  <a:schemeClr val="lt1"/>
                </a:solidFill>
              </a:rPr>
              <a:t>Спасибо за внимание!</a:t>
            </a:r>
            <a:endParaRPr sz="5000">
              <a:solidFill>
                <a:schemeClr val="lt1"/>
              </a:solidFill>
            </a:endParaRPr>
          </a:p>
        </p:txBody>
      </p:sp>
      <p:pic>
        <p:nvPicPr>
          <p:cNvPr id="462" name="Google Shape;462;p1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28113" y="1616723"/>
            <a:ext cx="595986" cy="5959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94"/>
          <p:cNvSpPr txBox="1">
            <a:spLocks noGrp="1"/>
          </p:cNvSpPr>
          <p:nvPr>
            <p:ph type="title"/>
          </p:nvPr>
        </p:nvSpPr>
        <p:spPr>
          <a:xfrm>
            <a:off x="507176" y="633274"/>
            <a:ext cx="8520600" cy="184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000" dirty="0"/>
              <a:t>Защита проекта</a:t>
            </a:r>
            <a:endParaRPr sz="3000" dirty="0"/>
          </a:p>
          <a:p>
            <a:pPr lvl="0">
              <a:buSzPts val="1100"/>
            </a:pPr>
            <a:r>
              <a:rPr lang="ru" sz="3000" dirty="0"/>
              <a:t>Тема: </a:t>
            </a:r>
            <a:r>
              <a:rPr lang="ru-RU" sz="2800" dirty="0"/>
              <a:t>Организация учета бесплатной передачи образцов продукции другим компаниям</a:t>
            </a:r>
            <a:endParaRPr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91" name="Google Shape;391;p94"/>
          <p:cNvSpPr txBox="1"/>
          <p:nvPr/>
        </p:nvSpPr>
        <p:spPr>
          <a:xfrm>
            <a:off x="3392557" y="2771432"/>
            <a:ext cx="4003209" cy="3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300" b="1" dirty="0" smtClean="0">
                <a:solidFill>
                  <a:srgbClr val="9857F3"/>
                </a:solidFill>
                <a:latin typeface="Roboto"/>
                <a:ea typeface="Roboto"/>
                <a:cs typeface="Roboto"/>
                <a:sym typeface="Roboto"/>
              </a:rPr>
              <a:t>Бильданов Айрат</a:t>
            </a:r>
            <a:endParaRPr sz="2300" b="1" dirty="0">
              <a:solidFill>
                <a:srgbClr val="9857F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2" name="Google Shape;392;p94"/>
          <p:cNvSpPr txBox="1"/>
          <p:nvPr/>
        </p:nvSpPr>
        <p:spPr>
          <a:xfrm>
            <a:off x="3101009" y="3147332"/>
            <a:ext cx="5804451" cy="9602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lvl="0" indent="-2857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b="1" dirty="0" smtClean="0">
                <a:solidFill>
                  <a:srgbClr val="013D85"/>
                </a:solidFill>
                <a:latin typeface="Roboto"/>
                <a:ea typeface="Roboto"/>
                <a:cs typeface="Roboto"/>
                <a:sym typeface="Roboto Medium"/>
              </a:rPr>
              <a:t>Более</a:t>
            </a:r>
            <a:r>
              <a:rPr lang="ru" b="1" dirty="0" smtClean="0">
                <a:solidFill>
                  <a:srgbClr val="013D85"/>
                </a:solidFill>
                <a:latin typeface="Roboto"/>
                <a:ea typeface="Roboto"/>
                <a:cs typeface="Roboto"/>
                <a:sym typeface="Roboto Medium"/>
              </a:rPr>
              <a:t> </a:t>
            </a:r>
            <a:r>
              <a:rPr lang="ru" b="1" dirty="0">
                <a:solidFill>
                  <a:srgbClr val="013D85"/>
                </a:solidFill>
                <a:latin typeface="Roboto"/>
                <a:ea typeface="Roboto"/>
                <a:cs typeface="Roboto"/>
                <a:sym typeface="Roboto Medium"/>
              </a:rPr>
              <a:t>20 лет опыта работы на платформе 1С:Предприятия</a:t>
            </a:r>
          </a:p>
          <a:p>
            <a:pPr marL="285750" lvl="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ru" b="1" dirty="0">
                <a:solidFill>
                  <a:srgbClr val="013D85"/>
                </a:solidFill>
                <a:latin typeface="Roboto"/>
                <a:ea typeface="Roboto"/>
                <a:cs typeface="Roboto"/>
                <a:sym typeface="Roboto Medium"/>
              </a:rPr>
              <a:t>В основном занимался разработкой. Сейчас </a:t>
            </a:r>
            <a:r>
              <a:rPr lang="ru" b="1" dirty="0" smtClean="0">
                <a:solidFill>
                  <a:srgbClr val="013D85"/>
                </a:solidFill>
                <a:latin typeface="Roboto"/>
                <a:ea typeface="Roboto"/>
                <a:cs typeface="Roboto"/>
                <a:sym typeface="Roboto Medium"/>
              </a:rPr>
              <a:t>занимаю должность В</a:t>
            </a:r>
            <a:r>
              <a:rPr lang="ru" b="1" dirty="0" smtClean="0">
                <a:solidFill>
                  <a:srgbClr val="013D85"/>
                </a:solidFill>
                <a:latin typeface="Roboto"/>
                <a:ea typeface="Roboto"/>
                <a:cs typeface="Roboto"/>
                <a:sym typeface="Roboto"/>
              </a:rPr>
              <a:t>едущий разработчик 1С.</a:t>
            </a:r>
            <a:endParaRPr b="1" dirty="0">
              <a:solidFill>
                <a:srgbClr val="013D85"/>
              </a:solidFill>
              <a:latin typeface="Roboto"/>
              <a:ea typeface="Roboto"/>
              <a:cs typeface="Roboto"/>
              <a:sym typeface="Roboto Medium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176" y="2591627"/>
            <a:ext cx="2259837" cy="225983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95"/>
          <p:cNvSpPr txBox="1">
            <a:spLocks noGrp="1"/>
          </p:cNvSpPr>
          <p:nvPr>
            <p:ph type="title"/>
          </p:nvPr>
        </p:nvSpPr>
        <p:spPr>
          <a:xfrm>
            <a:off x="538550" y="348974"/>
            <a:ext cx="8520600" cy="6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План защиты</a:t>
            </a:r>
            <a:endParaRPr/>
          </a:p>
        </p:txBody>
      </p:sp>
      <p:sp>
        <p:nvSpPr>
          <p:cNvPr id="398" name="Google Shape;398;p95"/>
          <p:cNvSpPr/>
          <p:nvPr/>
        </p:nvSpPr>
        <p:spPr>
          <a:xfrm>
            <a:off x="1138125" y="1491302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Цель и задачи проекта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9" name="Google Shape;399;p95"/>
          <p:cNvSpPr/>
          <p:nvPr/>
        </p:nvSpPr>
        <p:spPr>
          <a:xfrm>
            <a:off x="1138125" y="2071492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Какие технологии использовались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0" name="Google Shape;400;p95"/>
          <p:cNvSpPr/>
          <p:nvPr/>
        </p:nvSpPr>
        <p:spPr>
          <a:xfrm>
            <a:off x="1138125" y="2651676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Что получилось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1" name="Google Shape;401;p95"/>
          <p:cNvSpPr/>
          <p:nvPr/>
        </p:nvSpPr>
        <p:spPr>
          <a:xfrm>
            <a:off x="1138125" y="3246225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Выводы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02" name="Google Shape;402;p95"/>
          <p:cNvCxnSpPr>
            <a:stCxn id="398" idx="1"/>
            <a:endCxn id="399" idx="1"/>
          </p:cNvCxnSpPr>
          <p:nvPr/>
        </p:nvCxnSpPr>
        <p:spPr>
          <a:xfrm>
            <a:off x="1138125" y="1679402"/>
            <a:ext cx="600" cy="5802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9857F3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403" name="Google Shape;403;p95"/>
          <p:cNvCxnSpPr>
            <a:stCxn id="399" idx="1"/>
            <a:endCxn id="400" idx="1"/>
          </p:cNvCxnSpPr>
          <p:nvPr/>
        </p:nvCxnSpPr>
        <p:spPr>
          <a:xfrm>
            <a:off x="1138125" y="2259592"/>
            <a:ext cx="600" cy="5802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9857F3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404" name="Google Shape;404;p95"/>
          <p:cNvCxnSpPr>
            <a:stCxn id="400" idx="1"/>
            <a:endCxn id="401" idx="1"/>
          </p:cNvCxnSpPr>
          <p:nvPr/>
        </p:nvCxnSpPr>
        <p:spPr>
          <a:xfrm>
            <a:off x="1138125" y="2839776"/>
            <a:ext cx="600" cy="5946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9857F3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405" name="Google Shape;405;p95"/>
          <p:cNvCxnSpPr>
            <a:stCxn id="401" idx="1"/>
            <a:endCxn id="406" idx="1"/>
          </p:cNvCxnSpPr>
          <p:nvPr/>
        </p:nvCxnSpPr>
        <p:spPr>
          <a:xfrm>
            <a:off x="1138125" y="3434325"/>
            <a:ext cx="600" cy="5268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9857F3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406" name="Google Shape;406;p95"/>
          <p:cNvSpPr/>
          <p:nvPr/>
        </p:nvSpPr>
        <p:spPr>
          <a:xfrm>
            <a:off x="1138137" y="3772875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Вопросы и рекомендации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96"/>
          <p:cNvSpPr txBox="1"/>
          <p:nvPr/>
        </p:nvSpPr>
        <p:spPr>
          <a:xfrm>
            <a:off x="560500" y="324881"/>
            <a:ext cx="8520600" cy="801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b="1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Цел</a:t>
            </a:r>
            <a:r>
              <a:rPr lang="ru" sz="3000" b="1" dirty="0">
                <a:latin typeface="Roboto"/>
                <a:ea typeface="Roboto"/>
                <a:cs typeface="Roboto"/>
                <a:sym typeface="Roboto"/>
              </a:rPr>
              <a:t>ь и задачи</a:t>
            </a:r>
            <a:r>
              <a:rPr lang="ru" sz="3000" b="1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проекта</a:t>
            </a:r>
            <a:endParaRPr sz="3000" b="1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412" name="Google Shape;412;p96"/>
          <p:cNvGraphicFramePr/>
          <p:nvPr>
            <p:extLst>
              <p:ext uri="{D42A27DB-BD31-4B8C-83A1-F6EECF244321}">
                <p14:modId xmlns:p14="http://schemas.microsoft.com/office/powerpoint/2010/main" val="787069587"/>
              </p:ext>
            </p:extLst>
          </p:nvPr>
        </p:nvGraphicFramePr>
        <p:xfrm>
          <a:off x="430696" y="2299253"/>
          <a:ext cx="7760804" cy="2912214"/>
        </p:xfrm>
        <a:graphic>
          <a:graphicData uri="http://schemas.openxmlformats.org/drawingml/2006/table">
            <a:tbl>
              <a:tblPr>
                <a:noFill/>
                <a:tableStyleId>{3AADC2D7-ECF1-4BB5-8AF0-75004E8FB79E}</a:tableStyleId>
              </a:tblPr>
              <a:tblGrid>
                <a:gridCol w="5247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36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5252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Разработать модуль для ввода клиентами заявок на бесплатную передачу образцов продукции.</a:t>
                      </a: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252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600" b="1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В учетной системе разработать подсистему</a:t>
                      </a:r>
                      <a:r>
                        <a:rPr lang="ru-RU" baseline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для учета бесплатной передачи образцов.</a:t>
                      </a:r>
                      <a:endParaRPr lang="ru-RU" dirty="0" smtClean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252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600" b="1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  <a:tabLst/>
                        <a:defRPr/>
                      </a:pPr>
                      <a:r>
                        <a:rPr lang="ru-RU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Настроить транспорт для передачи заявок в учетную систему и обратной</a:t>
                      </a:r>
                      <a:r>
                        <a:rPr lang="ru-RU" baseline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передачи статусов заявок</a:t>
                      </a:r>
                      <a:r>
                        <a:rPr lang="ru-RU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.</a:t>
                      </a: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249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95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13" name="Google Shape;413;p96"/>
          <p:cNvSpPr/>
          <p:nvPr/>
        </p:nvSpPr>
        <p:spPr>
          <a:xfrm>
            <a:off x="1634876" y="1126435"/>
            <a:ext cx="5887500" cy="826813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lvl="0"/>
            <a:r>
              <a:rPr lang="ru" sz="1500" dirty="0">
                <a:solidFill>
                  <a:schemeClr val="dk1"/>
                </a:solidFill>
                <a:latin typeface="Roboto"/>
                <a:ea typeface="Roboto Medium"/>
                <a:cs typeface="Roboto Medium"/>
                <a:sym typeface="Roboto Medium"/>
              </a:rPr>
              <a:t>Цель проекта: </a:t>
            </a:r>
            <a:r>
              <a:rPr lang="ru-RU" sz="1500" dirty="0" smtClean="0">
                <a:solidFill>
                  <a:schemeClr val="dk1"/>
                </a:solidFill>
                <a:latin typeface="Roboto"/>
                <a:ea typeface="Roboto Medium"/>
                <a:cs typeface="Roboto Medium"/>
                <a:sym typeface="Roboto Medium"/>
              </a:rPr>
              <a:t>создать прикладное решение для </a:t>
            </a:r>
            <a:r>
              <a:rPr lang="ru-RU" sz="1600" dirty="0" smtClean="0">
                <a:latin typeface="Roboto"/>
                <a:ea typeface="Roboto Medium"/>
              </a:rPr>
              <a:t>о</a:t>
            </a:r>
            <a:r>
              <a:rPr lang="ru-RU" sz="1600" dirty="0" smtClean="0">
                <a:latin typeface="Roboto"/>
              </a:rPr>
              <a:t>рганизации </a:t>
            </a:r>
            <a:r>
              <a:rPr lang="ru-RU" sz="1600" dirty="0">
                <a:latin typeface="Roboto"/>
              </a:rPr>
              <a:t>учета бесплатной передачи образцов продукции другим </a:t>
            </a:r>
            <a:r>
              <a:rPr lang="ru-RU" sz="1600" dirty="0" smtClean="0">
                <a:latin typeface="Roboto"/>
              </a:rPr>
              <a:t>компаниям</a:t>
            </a:r>
            <a:endParaRPr sz="1500" dirty="0">
              <a:latin typeface="Roboto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9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dirty="0"/>
              <a:t>Какие технологии использовались</a:t>
            </a:r>
            <a:endParaRPr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/>
          </a:p>
        </p:txBody>
      </p:sp>
      <p:graphicFrame>
        <p:nvGraphicFramePr>
          <p:cNvPr id="425" name="Google Shape;425;p97"/>
          <p:cNvGraphicFramePr/>
          <p:nvPr>
            <p:extLst>
              <p:ext uri="{D42A27DB-BD31-4B8C-83A1-F6EECF244321}">
                <p14:modId xmlns:p14="http://schemas.microsoft.com/office/powerpoint/2010/main" val="3372511689"/>
              </p:ext>
            </p:extLst>
          </p:nvPr>
        </p:nvGraphicFramePr>
        <p:xfrm>
          <a:off x="952500" y="976955"/>
          <a:ext cx="7239000" cy="3648054"/>
        </p:xfrm>
        <a:graphic>
          <a:graphicData uri="http://schemas.openxmlformats.org/drawingml/2006/table">
            <a:tbl>
              <a:tblPr>
                <a:noFill/>
                <a:tableStyleId>{3AADC2D7-ECF1-4BB5-8AF0-75004E8FB79E}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04639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600" b="1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20"/>
                        <a:buFont typeface="Arial"/>
                        <a:buNone/>
                      </a:pPr>
                      <a:r>
                        <a:rPr lang="ru-RU" sz="1600" b="0" i="0" u="none" strike="noStrike" cap="none" baseline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1С:Предприятие</a:t>
                      </a:r>
                      <a:r>
                        <a:rPr lang="en-US" sz="1600" b="0" i="0" u="none" strike="noStrike" cap="none" baseline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-RU" sz="1600" b="0" i="0" u="none" strike="noStrike" cap="none" baseline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в качестве учетной системы по передаче бесплатных образцов продукции и в качестве системы для ввода клиентами заявок на передачу бесплатных образцов продукции</a:t>
                      </a:r>
                      <a:endParaRPr lang="ru-RU" sz="1600" b="0" i="0" u="none" strike="noStrike" cap="none" baseline="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Arial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335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600" b="1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Брокер</a:t>
                      </a:r>
                      <a:r>
                        <a:rPr lang="ru-RU" sz="1600" baseline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сообщений </a:t>
                      </a:r>
                      <a:r>
                        <a:rPr lang="en-US" sz="1600" baseline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Kafka </a:t>
                      </a:r>
                      <a:r>
                        <a:rPr lang="ru-RU" sz="1600" baseline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для настройки обмена между системами</a:t>
                      </a: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5987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 smtClean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</a:t>
                      </a:r>
                      <a:r>
                        <a:rPr lang="ru" sz="1600" b="1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.</a:t>
                      </a:r>
                      <a:endParaRPr sz="1600" b="1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600" dirty="0" err="1" smtClean="0"/>
                        <a:t>Vanessa</a:t>
                      </a:r>
                      <a:r>
                        <a:rPr lang="ru-RU" sz="1600" dirty="0" smtClean="0"/>
                        <a:t> </a:t>
                      </a:r>
                      <a:r>
                        <a:rPr lang="ru-RU" sz="1600" dirty="0" err="1" smtClean="0"/>
                        <a:t>Automation</a:t>
                      </a:r>
                      <a:r>
                        <a:rPr lang="ru-RU" sz="1600" dirty="0" smtClean="0"/>
                        <a:t> в качестве инструмента для тестирования прикладного решения</a:t>
                      </a:r>
                      <a:endParaRPr lang="ru-RU" sz="1600" b="0" i="0" u="none" strike="noStrike" cap="none" baseline="0" dirty="0" smtClean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Arial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85129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 smtClean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</a:t>
                      </a:r>
                      <a:r>
                        <a:rPr lang="ru" sz="1600" b="1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.</a:t>
                      </a:r>
                      <a:endParaRPr sz="1600" b="1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600" dirty="0" smtClean="0"/>
                        <a:t>Методику </a:t>
                      </a:r>
                      <a:r>
                        <a:rPr lang="en-US" sz="1600" dirty="0" smtClean="0"/>
                        <a:t>APDEX </a:t>
                      </a:r>
                      <a:r>
                        <a:rPr lang="ru-RU" sz="1600" dirty="0" smtClean="0"/>
                        <a:t>в качестве инструмента для о</a:t>
                      </a:r>
                      <a:r>
                        <a:rPr lang="ru-RU" sz="1600" b="0" i="0" u="none" strike="noStrike" cap="none" dirty="0" smtClean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ценки интегральной производительности системы</a:t>
                      </a:r>
                      <a:endParaRPr lang="ru-RU" sz="16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8330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 smtClean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</a:t>
                      </a:r>
                      <a:r>
                        <a:rPr lang="ru" sz="1600" b="1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.</a:t>
                      </a:r>
                      <a:endParaRPr sz="1600" b="1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PlantUML</a:t>
                      </a:r>
                      <a:r>
                        <a:rPr lang="ru-RU" sz="1600" dirty="0" smtClean="0"/>
                        <a:t> в качестве инструмента для создания диаграмм</a:t>
                      </a:r>
                      <a:endParaRPr lang="ru-RU" sz="16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98"/>
          <p:cNvSpPr txBox="1">
            <a:spLocks noGrp="1"/>
          </p:cNvSpPr>
          <p:nvPr>
            <p:ph type="title"/>
          </p:nvPr>
        </p:nvSpPr>
        <p:spPr>
          <a:xfrm>
            <a:off x="251792" y="330724"/>
            <a:ext cx="8769358" cy="6366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dirty="0"/>
              <a:t>Что получилось</a:t>
            </a:r>
            <a:endParaRPr sz="3000" dirty="0"/>
          </a:p>
        </p:txBody>
      </p:sp>
      <p:sp>
        <p:nvSpPr>
          <p:cNvPr id="8" name="Google Shape;430;p98"/>
          <p:cNvSpPr txBox="1">
            <a:spLocks/>
          </p:cNvSpPr>
          <p:nvPr/>
        </p:nvSpPr>
        <p:spPr>
          <a:xfrm>
            <a:off x="251792" y="1265583"/>
            <a:ext cx="8256104" cy="1510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ru-RU" sz="2500" dirty="0" smtClean="0">
                <a:solidFill>
                  <a:srgbClr val="0070C0"/>
                </a:solidFill>
              </a:rPr>
              <a:t>Проект находится в </a:t>
            </a:r>
            <a:r>
              <a:rPr lang="ru-RU" sz="2500" dirty="0" err="1" smtClean="0">
                <a:solidFill>
                  <a:srgbClr val="0070C0"/>
                </a:solidFill>
              </a:rPr>
              <a:t>репозитории</a:t>
            </a:r>
            <a:r>
              <a:rPr lang="ru-RU" sz="2500" dirty="0" smtClean="0">
                <a:solidFill>
                  <a:srgbClr val="0070C0"/>
                </a:solidFill>
              </a:rPr>
              <a:t> по адресу:</a:t>
            </a:r>
          </a:p>
          <a:p>
            <a:endParaRPr lang="ru-RU" sz="2500" dirty="0" smtClean="0">
              <a:solidFill>
                <a:srgbClr val="0070C0"/>
              </a:solidFill>
            </a:endParaRPr>
          </a:p>
          <a:p>
            <a:r>
              <a:rPr lang="en-US" sz="2500" dirty="0" smtClean="0">
                <a:solidFill>
                  <a:srgbClr val="0070C0"/>
                </a:solidFill>
              </a:rPr>
              <a:t>https</a:t>
            </a:r>
            <a:r>
              <a:rPr lang="en-US" sz="2500" dirty="0">
                <a:solidFill>
                  <a:srgbClr val="0070C0"/>
                </a:solidFill>
              </a:rPr>
              <a:t>://github.com/airat007/otus</a:t>
            </a:r>
            <a:endParaRPr lang="ru-RU" sz="2500" dirty="0">
              <a:solidFill>
                <a:srgbClr val="0070C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430;p98"/>
          <p:cNvSpPr txBox="1">
            <a:spLocks/>
          </p:cNvSpPr>
          <p:nvPr/>
        </p:nvSpPr>
        <p:spPr>
          <a:xfrm>
            <a:off x="258418" y="357808"/>
            <a:ext cx="1928191" cy="6294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sz="2500" dirty="0" smtClean="0">
                <a:solidFill>
                  <a:srgbClr val="0070C0"/>
                </a:solidFill>
              </a:rPr>
              <a:t>BPMN</a:t>
            </a:r>
            <a:endParaRPr lang="ru-RU" sz="2500" dirty="0">
              <a:solidFill>
                <a:srgbClr val="0070C0"/>
              </a:solidFill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739" y="258417"/>
            <a:ext cx="7333821" cy="4750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172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4423" y="467933"/>
            <a:ext cx="5677692" cy="3439005"/>
          </a:xfrm>
          <a:prstGeom prst="rect">
            <a:avLst/>
          </a:prstGeom>
        </p:spPr>
      </p:pic>
      <p:sp>
        <p:nvSpPr>
          <p:cNvPr id="5" name="Google Shape;430;p98"/>
          <p:cNvSpPr txBox="1">
            <a:spLocks noGrp="1"/>
          </p:cNvSpPr>
          <p:nvPr>
            <p:ph type="title"/>
          </p:nvPr>
        </p:nvSpPr>
        <p:spPr>
          <a:xfrm>
            <a:off x="622852" y="330723"/>
            <a:ext cx="2014331" cy="96798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sz="2500" dirty="0" smtClean="0">
                <a:solidFill>
                  <a:srgbClr val="0070C0"/>
                </a:solidFill>
              </a:rPr>
              <a:t>Контекст-диаграмма</a:t>
            </a:r>
            <a:endParaRPr sz="25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3958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6402BA"/>
      </a:dk2>
      <a:lt2>
        <a:srgbClr val="EEEEEE"/>
      </a:lt2>
      <a:accent1>
        <a:srgbClr val="7629BA"/>
      </a:accent1>
      <a:accent2>
        <a:srgbClr val="8B8EE3"/>
      </a:accent2>
      <a:accent3>
        <a:srgbClr val="BFC1F0"/>
      </a:accent3>
      <a:accent4>
        <a:srgbClr val="FFAB40"/>
      </a:accent4>
      <a:accent5>
        <a:srgbClr val="0097A7"/>
      </a:accent5>
      <a:accent6>
        <a:srgbClr val="EEFF41"/>
      </a:accent6>
      <a:hlink>
        <a:srgbClr val="8B8EE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156</TotalTime>
  <Words>334</Words>
  <Application>Microsoft Office PowerPoint</Application>
  <PresentationFormat>Экран (16:9)</PresentationFormat>
  <Paragraphs>67</Paragraphs>
  <Slides>22</Slides>
  <Notes>11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3</vt:i4>
      </vt:variant>
      <vt:variant>
        <vt:lpstr>Заголовки слайдов</vt:lpstr>
      </vt:variant>
      <vt:variant>
        <vt:i4>22</vt:i4>
      </vt:variant>
    </vt:vector>
  </HeadingPairs>
  <TitlesOfParts>
    <vt:vector size="29" baseType="lpstr">
      <vt:lpstr>Arial</vt:lpstr>
      <vt:lpstr>Courier New</vt:lpstr>
      <vt:lpstr>Roboto</vt:lpstr>
      <vt:lpstr>Roboto Medium</vt:lpstr>
      <vt:lpstr>Светлая тема</vt:lpstr>
      <vt:lpstr>Светлая тема</vt:lpstr>
      <vt:lpstr>Светлая тема</vt:lpstr>
      <vt:lpstr>Презентация PowerPoint</vt:lpstr>
      <vt:lpstr>Меня хорошо видно &amp; слышно?</vt:lpstr>
      <vt:lpstr>Защита проекта Тема: Организация учета бесплатной передачи образцов продукции другим компаниям   </vt:lpstr>
      <vt:lpstr>План защиты</vt:lpstr>
      <vt:lpstr>Презентация PowerPoint</vt:lpstr>
      <vt:lpstr>Какие технологии использовались </vt:lpstr>
      <vt:lpstr>Что получилось</vt:lpstr>
      <vt:lpstr>Презентация PowerPoint</vt:lpstr>
      <vt:lpstr>Контекст-диаграмма</vt:lpstr>
      <vt:lpstr>Контейнер-диаграмма</vt:lpstr>
      <vt:lpstr>Компонент-диаграмма</vt:lpstr>
      <vt:lpstr>Документ Заявка создается клиентом</vt:lpstr>
      <vt:lpstr>Заявка летит в Кафку</vt:lpstr>
      <vt:lpstr>Документ Заказ создается при получении из Кафки</vt:lpstr>
      <vt:lpstr>Статус заказа после изменения летит в Кафку</vt:lpstr>
      <vt:lpstr>Статус заявки меняется при получении из Кафки </vt:lpstr>
      <vt:lpstr>Создается документ Передача товара</vt:lpstr>
      <vt:lpstr>Отчет Товары переданные</vt:lpstr>
      <vt:lpstr>Отчет Оценка производительности</vt:lpstr>
      <vt:lpstr>Выводы </vt:lpstr>
      <vt:lpstr>Презентация PowerPoint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cp:lastModifiedBy>Бильданов Айрат Минталибович</cp:lastModifiedBy>
  <cp:revision>45</cp:revision>
  <dcterms:modified xsi:type="dcterms:W3CDTF">2025-01-10T06:17:49Z</dcterms:modified>
</cp:coreProperties>
</file>